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39604950"/>
  <p:notesSz cx="6858000" cy="9144000"/>
  <p:defaultTextStyle>
    <a:defPPr>
      <a:defRPr lang="pt-BR"/>
    </a:defPPr>
    <a:lvl1pPr marL="0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1pPr>
    <a:lvl2pPr marL="1594485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2pPr>
    <a:lvl3pPr marL="3188970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3pPr>
    <a:lvl4pPr marL="4783455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4pPr>
    <a:lvl5pPr marL="6377940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5pPr>
    <a:lvl6pPr marL="7972425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6pPr>
    <a:lvl7pPr marL="9566910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7pPr>
    <a:lvl8pPr marL="11161395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8pPr>
    <a:lvl9pPr marL="12755880" algn="l" defTabSz="3188970" rtl="0" eaLnBrk="1" latinLnBrk="0" hangingPunct="1">
      <a:defRPr sz="6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40" d="100"/>
          <a:sy n="40" d="100"/>
        </p:scale>
        <p:origin x="-1280" y="5264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8D0B3-7036-4BC8-B0BF-0F591E3F5125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25650" y="685800"/>
            <a:ext cx="2806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B9D2-F168-4031-8E72-9A05F894D7B9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03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594485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3188970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4783455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6377940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7972425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9566910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11161395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12755880" algn="l" defTabSz="3188970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2303213"/>
            <a:ext cx="27543442" cy="848939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6"/>
            <a:ext cx="22682836" cy="10121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9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88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83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37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972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566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16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75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1" y="2117770"/>
            <a:ext cx="5468186" cy="4505063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5155" y="2117770"/>
            <a:ext cx="15864486" cy="4505063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9" y="25449850"/>
            <a:ext cx="27543442" cy="7865983"/>
          </a:xfrm>
        </p:spPr>
        <p:txBody>
          <a:bodyPr anchor="t"/>
          <a:lstStyle>
            <a:lvl1pPr algn="l">
              <a:defRPr sz="1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9" y="16786273"/>
            <a:ext cx="27543442" cy="8663578"/>
          </a:xfrm>
        </p:spPr>
        <p:txBody>
          <a:bodyPr anchor="b"/>
          <a:lstStyle>
            <a:lvl1pPr marL="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1pPr>
            <a:lvl2pPr marL="1594485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318897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3pPr>
            <a:lvl4pPr marL="478345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4pPr>
            <a:lvl5pPr marL="637794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5pPr>
            <a:lvl6pPr marL="797242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6pPr>
            <a:lvl7pPr marL="956691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7pPr>
            <a:lvl8pPr marL="1116139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8pPr>
            <a:lvl9pPr marL="1275588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5155" y="12321542"/>
            <a:ext cx="10666334" cy="3484686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421555" y="12321542"/>
            <a:ext cx="10666334" cy="34846860"/>
          </a:xfrm>
        </p:spPr>
        <p:txBody>
          <a:bodyPr/>
          <a:lstStyle>
            <a:lvl1pPr>
              <a:defRPr sz="9800"/>
            </a:lvl1pPr>
            <a:lvl2pPr>
              <a:defRPr sz="8400"/>
            </a:lvl2pPr>
            <a:lvl3pPr>
              <a:defRPr sz="70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5"/>
            <a:ext cx="29163646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4" y="8865276"/>
            <a:ext cx="14317416" cy="3694626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594485" indent="0">
              <a:buNone/>
              <a:defRPr sz="7000" b="1"/>
            </a:lvl2pPr>
            <a:lvl3pPr marL="3188970" indent="0">
              <a:buNone/>
              <a:defRPr sz="6300" b="1"/>
            </a:lvl3pPr>
            <a:lvl4pPr marL="4783455" indent="0">
              <a:buNone/>
              <a:defRPr sz="5600" b="1"/>
            </a:lvl4pPr>
            <a:lvl5pPr marL="6377940" indent="0">
              <a:buNone/>
              <a:defRPr sz="5600" b="1"/>
            </a:lvl5pPr>
            <a:lvl6pPr marL="7972425" indent="0">
              <a:buNone/>
              <a:defRPr sz="5600" b="1"/>
            </a:lvl6pPr>
            <a:lvl7pPr marL="9566910" indent="0">
              <a:buNone/>
              <a:defRPr sz="5600" b="1"/>
            </a:lvl7pPr>
            <a:lvl8pPr marL="11161395" indent="0">
              <a:buNone/>
              <a:defRPr sz="5600" b="1"/>
            </a:lvl8pPr>
            <a:lvl9pPr marL="12755880" indent="0">
              <a:buNone/>
              <a:defRPr sz="5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4" y="12559902"/>
            <a:ext cx="14317416" cy="22818688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3" y="8865276"/>
            <a:ext cx="14323038" cy="3694626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594485" indent="0">
              <a:buNone/>
              <a:defRPr sz="7000" b="1"/>
            </a:lvl2pPr>
            <a:lvl3pPr marL="3188970" indent="0">
              <a:buNone/>
              <a:defRPr sz="6300" b="1"/>
            </a:lvl3pPr>
            <a:lvl4pPr marL="4783455" indent="0">
              <a:buNone/>
              <a:defRPr sz="5600" b="1"/>
            </a:lvl4pPr>
            <a:lvl5pPr marL="6377940" indent="0">
              <a:buNone/>
              <a:defRPr sz="5600" b="1"/>
            </a:lvl5pPr>
            <a:lvl6pPr marL="7972425" indent="0">
              <a:buNone/>
              <a:defRPr sz="5600" b="1"/>
            </a:lvl6pPr>
            <a:lvl7pPr marL="9566910" indent="0">
              <a:buNone/>
              <a:defRPr sz="5600" b="1"/>
            </a:lvl7pPr>
            <a:lvl8pPr marL="11161395" indent="0">
              <a:buNone/>
              <a:defRPr sz="5600" b="1"/>
            </a:lvl8pPr>
            <a:lvl9pPr marL="12755880" indent="0">
              <a:buNone/>
              <a:defRPr sz="5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3" y="12559902"/>
            <a:ext cx="14323038" cy="22818688"/>
          </a:xfrm>
        </p:spPr>
        <p:txBody>
          <a:bodyPr/>
          <a:lstStyle>
            <a:lvl1pPr>
              <a:defRPr sz="8400"/>
            </a:lvl1pPr>
            <a:lvl2pPr>
              <a:defRPr sz="70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7" y="1576866"/>
            <a:ext cx="10660710" cy="6710839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576868"/>
            <a:ext cx="18114766" cy="33801729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7" y="8287706"/>
            <a:ext cx="10660710" cy="27090890"/>
          </a:xfrm>
        </p:spPr>
        <p:txBody>
          <a:bodyPr/>
          <a:lstStyle>
            <a:lvl1pPr marL="0" indent="0">
              <a:buNone/>
              <a:defRPr sz="4900"/>
            </a:lvl1pPr>
            <a:lvl2pPr marL="1594485" indent="0">
              <a:buNone/>
              <a:defRPr sz="4200"/>
            </a:lvl2pPr>
            <a:lvl3pPr marL="3188970" indent="0">
              <a:buNone/>
              <a:defRPr sz="3500"/>
            </a:lvl3pPr>
            <a:lvl4pPr marL="4783455" indent="0">
              <a:buNone/>
              <a:defRPr sz="3100"/>
            </a:lvl4pPr>
            <a:lvl5pPr marL="6377940" indent="0">
              <a:buNone/>
              <a:defRPr sz="3100"/>
            </a:lvl5pPr>
            <a:lvl6pPr marL="7972425" indent="0">
              <a:buNone/>
              <a:defRPr sz="3100"/>
            </a:lvl6pPr>
            <a:lvl7pPr marL="9566910" indent="0">
              <a:buNone/>
              <a:defRPr sz="3100"/>
            </a:lvl7pPr>
            <a:lvl8pPr marL="11161395" indent="0">
              <a:buNone/>
              <a:defRPr sz="3100"/>
            </a:lvl8pPr>
            <a:lvl9pPr marL="12755880" indent="0">
              <a:buNone/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7723468"/>
            <a:ext cx="19442430" cy="3272913"/>
          </a:xfrm>
        </p:spPr>
        <p:txBody>
          <a:bodyPr anchor="b"/>
          <a:lstStyle>
            <a:lvl1pPr algn="l">
              <a:defRPr sz="7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538774"/>
            <a:ext cx="19442430" cy="23762970"/>
          </a:xfrm>
        </p:spPr>
        <p:txBody>
          <a:bodyPr/>
          <a:lstStyle>
            <a:lvl1pPr marL="0" indent="0">
              <a:buNone/>
              <a:defRPr sz="11200"/>
            </a:lvl1pPr>
            <a:lvl2pPr marL="1594485" indent="0">
              <a:buNone/>
              <a:defRPr sz="9800"/>
            </a:lvl2pPr>
            <a:lvl3pPr marL="3188970" indent="0">
              <a:buNone/>
              <a:defRPr sz="8400"/>
            </a:lvl3pPr>
            <a:lvl4pPr marL="4783455" indent="0">
              <a:buNone/>
              <a:defRPr sz="7000"/>
            </a:lvl4pPr>
            <a:lvl5pPr marL="6377940" indent="0">
              <a:buNone/>
              <a:defRPr sz="7000"/>
            </a:lvl5pPr>
            <a:lvl6pPr marL="7972425" indent="0">
              <a:buNone/>
              <a:defRPr sz="7000"/>
            </a:lvl6pPr>
            <a:lvl7pPr marL="9566910" indent="0">
              <a:buNone/>
              <a:defRPr sz="7000"/>
            </a:lvl7pPr>
            <a:lvl8pPr marL="11161395" indent="0">
              <a:buNone/>
              <a:defRPr sz="7000"/>
            </a:lvl8pPr>
            <a:lvl9pPr marL="12755880" indent="0">
              <a:buNone/>
              <a:defRPr sz="7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0996381"/>
            <a:ext cx="19442430" cy="4648077"/>
          </a:xfrm>
        </p:spPr>
        <p:txBody>
          <a:bodyPr/>
          <a:lstStyle>
            <a:lvl1pPr marL="0" indent="0">
              <a:buNone/>
              <a:defRPr sz="4900"/>
            </a:lvl1pPr>
            <a:lvl2pPr marL="1594485" indent="0">
              <a:buNone/>
              <a:defRPr sz="4200"/>
            </a:lvl2pPr>
            <a:lvl3pPr marL="3188970" indent="0">
              <a:buNone/>
              <a:defRPr sz="3500"/>
            </a:lvl3pPr>
            <a:lvl4pPr marL="4783455" indent="0">
              <a:buNone/>
              <a:defRPr sz="3100"/>
            </a:lvl4pPr>
            <a:lvl5pPr marL="6377940" indent="0">
              <a:buNone/>
              <a:defRPr sz="3100"/>
            </a:lvl5pPr>
            <a:lvl6pPr marL="7972425" indent="0">
              <a:buNone/>
              <a:defRPr sz="3100"/>
            </a:lvl6pPr>
            <a:lvl7pPr marL="9566910" indent="0">
              <a:buNone/>
              <a:defRPr sz="3100"/>
            </a:lvl7pPr>
            <a:lvl8pPr marL="11161395" indent="0">
              <a:buNone/>
              <a:defRPr sz="3100"/>
            </a:lvl8pPr>
            <a:lvl9pPr marL="12755880" indent="0">
              <a:buNone/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586035"/>
            <a:ext cx="29163646" cy="6600825"/>
          </a:xfrm>
          <a:prstGeom prst="rect">
            <a:avLst/>
          </a:prstGeom>
        </p:spPr>
        <p:txBody>
          <a:bodyPr vert="horz" lIns="318897" tIns="159449" rIns="318897" bIns="159449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241162"/>
            <a:ext cx="29163646" cy="26137435"/>
          </a:xfrm>
          <a:prstGeom prst="rect">
            <a:avLst/>
          </a:prstGeom>
        </p:spPr>
        <p:txBody>
          <a:bodyPr vert="horz" lIns="318897" tIns="159449" rIns="318897" bIns="159449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6707928"/>
            <a:ext cx="7560946" cy="2108595"/>
          </a:xfrm>
          <a:prstGeom prst="rect">
            <a:avLst/>
          </a:prstGeom>
        </p:spPr>
        <p:txBody>
          <a:bodyPr vert="horz" lIns="318897" tIns="159449" rIns="318897" bIns="159449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61E4E-744E-41DF-A275-8ADB9449869C}" type="datetimeFigureOut">
              <a:rPr lang="pt-BR" smtClean="0"/>
              <a:pPr/>
              <a:t>05/10/16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5" y="36707928"/>
            <a:ext cx="10261282" cy="2108595"/>
          </a:xfrm>
          <a:prstGeom prst="rect">
            <a:avLst/>
          </a:prstGeom>
        </p:spPr>
        <p:txBody>
          <a:bodyPr vert="horz" lIns="318897" tIns="159449" rIns="318897" bIns="159449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6707928"/>
            <a:ext cx="7560946" cy="2108595"/>
          </a:xfrm>
          <a:prstGeom prst="rect">
            <a:avLst/>
          </a:prstGeom>
        </p:spPr>
        <p:txBody>
          <a:bodyPr vert="horz" lIns="318897" tIns="159449" rIns="318897" bIns="159449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23808-67C9-4A8D-9C7D-A32D20A7D24F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88970" rtl="0" eaLnBrk="1" latinLnBrk="0" hangingPunct="1">
        <a:spcBef>
          <a:spcPct val="0"/>
        </a:spcBef>
        <a:buNone/>
        <a:defRPr sz="1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5864" indent="-1195864" algn="l" defTabSz="3188970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591038" indent="-996553" algn="l" defTabSz="3188970" rtl="0" eaLnBrk="1" latinLnBrk="0" hangingPunct="1">
        <a:spcBef>
          <a:spcPct val="20000"/>
        </a:spcBef>
        <a:buFont typeface="Arial" pitchFamily="34" charset="0"/>
        <a:buChar char="–"/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3986213" indent="-797243" algn="l" defTabSz="3188970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5580698" indent="-797243" algn="l" defTabSz="3188970" rtl="0" eaLnBrk="1" latinLnBrk="0" hangingPunct="1">
        <a:spcBef>
          <a:spcPct val="20000"/>
        </a:spcBef>
        <a:buFont typeface="Arial" pitchFamily="34" charset="0"/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183" indent="-797243" algn="l" defTabSz="3188970" rtl="0" eaLnBrk="1" latinLnBrk="0" hangingPunct="1">
        <a:spcBef>
          <a:spcPct val="20000"/>
        </a:spcBef>
        <a:buFont typeface="Arial" pitchFamily="34" charset="0"/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769668" indent="-797243" algn="l" defTabSz="3188970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364153" indent="-797243" algn="l" defTabSz="3188970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1958638" indent="-797243" algn="l" defTabSz="3188970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3553123" indent="-797243" algn="l" defTabSz="3188970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594485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188970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783455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377940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72425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566910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161395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755880" algn="l" defTabSz="318897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1057169" y="742678"/>
            <a:ext cx="30289712" cy="38862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3057433" y="12230047"/>
            <a:ext cx="11358642" cy="7215238"/>
          </a:xfrm>
          <a:prstGeom prst="rect">
            <a:avLst/>
          </a:prstGeom>
          <a:noFill/>
          <a:ln w="158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771813" y="1228595"/>
            <a:ext cx="270750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Versatilidade da </a:t>
            </a:r>
            <a:r>
              <a:rPr lang="pt-BR" sz="9600" b="1" dirty="0" err="1" smtClean="0">
                <a:solidFill>
                  <a:srgbClr val="FF0000"/>
                </a:solidFill>
              </a:rPr>
              <a:t>microcirurgia</a:t>
            </a:r>
            <a:r>
              <a:rPr lang="pt-BR" sz="9600" b="1" dirty="0" smtClean="0">
                <a:solidFill>
                  <a:srgbClr val="FF0000"/>
                </a:solidFill>
              </a:rPr>
              <a:t> vascular</a:t>
            </a:r>
          </a:p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 na reconstrução de cabeça e pescoço</a:t>
            </a:r>
          </a:p>
          <a:p>
            <a:pPr algn="ctr"/>
            <a:endParaRPr lang="pt-BR" sz="8800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7433" y="4228991"/>
            <a:ext cx="283608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Mark </a:t>
            </a:r>
            <a:r>
              <a:rPr lang="pt-BR" sz="4400" dirty="0" err="1" smtClean="0"/>
              <a:t>Sgarbi</a:t>
            </a:r>
            <a:r>
              <a:rPr lang="pt-BR" sz="4400" dirty="0" smtClean="0"/>
              <a:t>; Alexandre Almeida de Medeiros; Marco Antonio </a:t>
            </a:r>
            <a:r>
              <a:rPr lang="pt-BR" sz="4400" dirty="0" err="1" smtClean="0"/>
              <a:t>Tesseroli</a:t>
            </a:r>
            <a:endParaRPr lang="pt-BR" sz="4400" dirty="0" smtClean="0"/>
          </a:p>
          <a:p>
            <a:pPr algn="ctr"/>
            <a:r>
              <a:rPr lang="pt-BR" sz="4400" b="1" dirty="0" smtClean="0"/>
              <a:t>Hospital Regional do Oeste de Santa Catarina – Chapecó/SC</a:t>
            </a:r>
            <a:endParaRPr lang="pt-BR" sz="4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14425" y="6014941"/>
            <a:ext cx="1357322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  <a:cs typeface="Arial" pitchFamily="34" charset="0"/>
              </a:rPr>
              <a:t>Introdução</a:t>
            </a:r>
          </a:p>
          <a:p>
            <a:pPr algn="just"/>
            <a:r>
              <a:rPr lang="pt-BR" sz="3200" dirty="0" smtClean="0">
                <a:cs typeface="Arial" pitchFamily="34" charset="0"/>
              </a:rPr>
              <a:t>         </a:t>
            </a:r>
            <a:r>
              <a:rPr lang="pt-BR" sz="3200" dirty="0" smtClean="0"/>
              <a:t>Os defeitos </a:t>
            </a:r>
            <a:r>
              <a:rPr lang="pt-BR" sz="3200" dirty="0" err="1" smtClean="0"/>
              <a:t>cervicofaciais</a:t>
            </a:r>
            <a:r>
              <a:rPr lang="pt-BR" sz="3200" dirty="0" smtClean="0"/>
              <a:t> resultantes das ressecções de tumores sempre foram um grande desafio na cirurgia de cabeça e pescoço. </a:t>
            </a:r>
            <a:endParaRPr lang="pt-BR" sz="3200" dirty="0" smtClean="0">
              <a:cs typeface="Arial" pitchFamily="34" charset="0"/>
            </a:endParaRPr>
          </a:p>
          <a:p>
            <a:pPr algn="just"/>
            <a:r>
              <a:rPr lang="pt-BR" sz="3200" dirty="0" smtClean="0">
                <a:cs typeface="Arial" pitchFamily="34" charset="0"/>
              </a:rPr>
              <a:t>   </a:t>
            </a:r>
            <a:r>
              <a:rPr lang="pt-BR" sz="3200" dirty="0">
                <a:cs typeface="Arial" pitchFamily="34" charset="0"/>
              </a:rPr>
              <a:t> </a:t>
            </a:r>
            <a:r>
              <a:rPr lang="pt-BR" sz="3200" dirty="0" smtClean="0">
                <a:cs typeface="Arial" pitchFamily="34" charset="0"/>
              </a:rPr>
              <a:t> </a:t>
            </a:r>
            <a:r>
              <a:rPr lang="pt-BR" sz="3200" dirty="0" smtClean="0">
                <a:cs typeface="Arial" pitchFamily="34" charset="0"/>
              </a:rPr>
              <a:t>O tratamento consiste num autotransplante de tecidos, os quais são colheitados juntamente com seus vasos. A vascularização é baseada no sistema de vasos perfurantes. Uma vez implantados na lesão, necessitam anastomoses microvasculares arteriais e venosas para nutrição e sobrevivência dos tecidos.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28739" y="32161249"/>
            <a:ext cx="15716360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Resultados e conclusões</a:t>
            </a:r>
          </a:p>
          <a:p>
            <a:pPr algn="just"/>
            <a:r>
              <a:rPr lang="pt-BR" sz="3200" dirty="0" smtClean="0"/>
              <a:t>     A reconstrução </a:t>
            </a:r>
            <a:r>
              <a:rPr lang="pt-BR" sz="3200" dirty="0" err="1" smtClean="0"/>
              <a:t>microcirúrgica</a:t>
            </a:r>
            <a:r>
              <a:rPr lang="pt-BR" sz="3200" dirty="0" smtClean="0"/>
              <a:t> é, nos dias atuais, o padrão ouro de tratamento </a:t>
            </a:r>
            <a:r>
              <a:rPr lang="pt-BR" sz="3200" dirty="0" err="1" smtClean="0"/>
              <a:t>reconstrutivo</a:t>
            </a:r>
            <a:r>
              <a:rPr lang="pt-BR" sz="3200" dirty="0" smtClean="0"/>
              <a:t> em diversos campos da medicina, tais como em cirurgias </a:t>
            </a:r>
            <a:r>
              <a:rPr lang="pt-BR" sz="3200" dirty="0" err="1" smtClean="0"/>
              <a:t>oncológicas</a:t>
            </a:r>
            <a:r>
              <a:rPr lang="pt-BR" sz="3200" dirty="0" smtClean="0"/>
              <a:t> de cabeça e pescoço, reconstruções de mama, cirurgia </a:t>
            </a:r>
            <a:r>
              <a:rPr lang="pt-BR" sz="3200" dirty="0" err="1" smtClean="0"/>
              <a:t>bucomaxilofacial</a:t>
            </a:r>
            <a:r>
              <a:rPr lang="pt-BR" sz="3200" dirty="0" smtClean="0"/>
              <a:t>, traumas ortopédicos dos membros, </a:t>
            </a:r>
            <a:r>
              <a:rPr lang="pt-BR" sz="3200" dirty="0" err="1" smtClean="0"/>
              <a:t>reimplante</a:t>
            </a:r>
            <a:r>
              <a:rPr lang="pt-BR" sz="3200" dirty="0" smtClean="0"/>
              <a:t> de extremidades, entre outros.  </a:t>
            </a:r>
          </a:p>
          <a:p>
            <a:pPr algn="just"/>
            <a:r>
              <a:rPr lang="pt-BR" sz="3200" dirty="0" smtClean="0"/>
              <a:t>     Entre os diversos tipos de retalhos livres microvasculares estão o anterolateral de coxa (atualmente o mais utilizado), o retalho de antebraço (chinês), o DIEP, o jejuno, o </a:t>
            </a:r>
            <a:r>
              <a:rPr lang="pt-BR" sz="3200" dirty="0" err="1" smtClean="0"/>
              <a:t>ileocólico</a:t>
            </a:r>
            <a:r>
              <a:rPr lang="pt-BR" sz="3200" dirty="0" smtClean="0"/>
              <a:t> e fíbula, entre outros.</a:t>
            </a:r>
          </a:p>
          <a:p>
            <a:pPr algn="just"/>
            <a:r>
              <a:rPr lang="pt-BR" sz="3200" dirty="0" smtClean="0"/>
              <a:t>     O </a:t>
            </a:r>
            <a:r>
              <a:rPr lang="pt-BR" sz="3200" dirty="0" err="1" smtClean="0"/>
              <a:t>microcirurgião</a:t>
            </a:r>
            <a:r>
              <a:rPr lang="pt-BR" sz="3200" dirty="0" smtClean="0"/>
              <a:t> advém de formação em diversas áreas, mais comumente em cirurgia plástica e ortopedia de mão, no entanto, encontramos menos freqüentemente cirurgiões oncologistas, neurocirurgiões e cirurgiões vasculares.</a:t>
            </a:r>
          </a:p>
          <a:p>
            <a:pPr algn="just"/>
            <a:r>
              <a:rPr lang="pt-BR" sz="3200" dirty="0" smtClean="0"/>
              <a:t>     A </a:t>
            </a:r>
            <a:r>
              <a:rPr lang="pt-BR" sz="3200" dirty="0" err="1" smtClean="0"/>
              <a:t>microcirurgia</a:t>
            </a:r>
            <a:r>
              <a:rPr lang="pt-BR" sz="3200" dirty="0" smtClean="0"/>
              <a:t> expande sua área de atuação para o tratamento de </a:t>
            </a:r>
            <a:r>
              <a:rPr lang="pt-BR" sz="3200" dirty="0" err="1" smtClean="0"/>
              <a:t>linfedema</a:t>
            </a:r>
            <a:r>
              <a:rPr lang="pt-BR" sz="3200" dirty="0" smtClean="0"/>
              <a:t> por meio de retalhos livres que incluem gânglios, área de interesse  direta do cirurgião vascular.</a:t>
            </a:r>
          </a:p>
          <a:p>
            <a:pPr algn="just"/>
            <a:r>
              <a:rPr lang="pt-BR" sz="3200" dirty="0" smtClean="0"/>
              <a:t>     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130851" y="25803267"/>
            <a:ext cx="12287336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      </a:t>
            </a:r>
          </a:p>
          <a:p>
            <a:pPr algn="just"/>
            <a:r>
              <a:rPr lang="pt-BR" sz="3200" dirty="0" smtClean="0"/>
              <a:t>      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       De 2009 a 2015 foram realizados, no Hospital Regional do Oeste de SC, 86 casos de reconstrução </a:t>
            </a:r>
            <a:r>
              <a:rPr lang="pt-BR" sz="3200" dirty="0" err="1" smtClean="0"/>
              <a:t>microcirúrgica</a:t>
            </a:r>
            <a:r>
              <a:rPr lang="pt-BR" sz="3200" dirty="0" smtClean="0"/>
              <a:t>, para diversos tipos diferentes de lesões.</a:t>
            </a:r>
          </a:p>
          <a:p>
            <a:pPr algn="just"/>
            <a:r>
              <a:rPr lang="pt-BR" sz="3200" dirty="0" smtClean="0"/>
              <a:t>        Os principais centros realizadores deste tipo de cirurgia relatam sucessos técnicos acima de 95%. Em nossa casuística, apresentamos taxa de sucesso total de 88%, subindo para 93% quando considerado o período de 2011 a 2015.</a:t>
            </a:r>
          </a:p>
          <a:p>
            <a:pPr algn="just"/>
            <a:r>
              <a:rPr lang="pt-BR" sz="3200" dirty="0" smtClean="0"/>
              <a:t>        As anastomoses são feitas por meio de técnica microvascular com auxílio de microscópio (</a:t>
            </a:r>
            <a:r>
              <a:rPr lang="pt-BR" sz="3200" dirty="0" err="1" smtClean="0"/>
              <a:t>Zeiss</a:t>
            </a:r>
            <a:r>
              <a:rPr lang="pt-BR" sz="3200" dirty="0" smtClean="0"/>
              <a:t> Vario 700), suturas separadas com </a:t>
            </a:r>
            <a:r>
              <a:rPr lang="pt-BR" sz="3200" dirty="0" err="1" smtClean="0"/>
              <a:t>prolene</a:t>
            </a:r>
            <a:r>
              <a:rPr lang="pt-BR" sz="3200" dirty="0" smtClean="0"/>
              <a:t> ou nylon 8 ou 9.0. </a:t>
            </a:r>
            <a:r>
              <a:rPr lang="pt-BR" sz="3200" dirty="0" err="1" smtClean="0"/>
              <a:t>Microclampes</a:t>
            </a:r>
            <a:r>
              <a:rPr lang="pt-BR" sz="3200" dirty="0" smtClean="0"/>
              <a:t> </a:t>
            </a:r>
            <a:r>
              <a:rPr lang="pt-BR" sz="3200" dirty="0" err="1" smtClean="0"/>
              <a:t>acland</a:t>
            </a:r>
            <a:r>
              <a:rPr lang="pt-BR" sz="3200" dirty="0" smtClean="0"/>
              <a:t> duplo com moldura. Vasos anastomosados mais utilizados: </a:t>
            </a:r>
            <a:r>
              <a:rPr lang="pt-BR" sz="3200" dirty="0" err="1" smtClean="0"/>
              <a:t>fascial</a:t>
            </a:r>
            <a:r>
              <a:rPr lang="pt-BR" sz="3200" dirty="0" smtClean="0"/>
              <a:t>, </a:t>
            </a:r>
            <a:r>
              <a:rPr lang="pt-BR" sz="3200" dirty="0" err="1" smtClean="0"/>
              <a:t>tireoidéia</a:t>
            </a:r>
            <a:r>
              <a:rPr lang="pt-BR" sz="3200" dirty="0" smtClean="0"/>
              <a:t> superior, lingual, temporal, tibial posterior. As anastomoses foram T-T em 81% dos vasos. Tempo de isquemia médio: 1h50min.</a:t>
            </a:r>
          </a:p>
          <a:p>
            <a:pPr algn="just"/>
            <a:r>
              <a:rPr lang="pt-BR" sz="3200" dirty="0" smtClean="0"/>
              <a:t>         A </a:t>
            </a:r>
            <a:r>
              <a:rPr lang="pt-BR" sz="3200" dirty="0" err="1" smtClean="0"/>
              <a:t>microcirurgia</a:t>
            </a:r>
            <a:r>
              <a:rPr lang="pt-BR" sz="3200" dirty="0" smtClean="0"/>
              <a:t> vascular é o padrão ouro de reconstrução em diversos tipos de defeitos. Com a evolução das técnicas </a:t>
            </a:r>
            <a:r>
              <a:rPr lang="pt-BR" sz="3200" dirty="0" err="1" smtClean="0"/>
              <a:t>microcirurgicas</a:t>
            </a:r>
            <a:r>
              <a:rPr lang="pt-BR" sz="3200" dirty="0" smtClean="0"/>
              <a:t> e dos equipamentos, houve uma melhora sensível dos índices de sucesso do retalho e diminuição da morbidade do sítio doador, nos últimos anos.</a:t>
            </a:r>
          </a:p>
          <a:p>
            <a:pPr algn="just"/>
            <a:r>
              <a:rPr lang="pt-BR" sz="3200" dirty="0" smtClean="0"/>
              <a:t>         Permanece sendo uma cirurgia desafiadora, porém factível e  eficiente, como comprova a literatura. Ela trás benefícios inquestionáveis em relação a possibilidade de cura de uma doença </a:t>
            </a:r>
            <a:r>
              <a:rPr lang="pt-BR" sz="3200" dirty="0" err="1" smtClean="0"/>
              <a:t>oncológica</a:t>
            </a:r>
            <a:r>
              <a:rPr lang="pt-BR" sz="3200" dirty="0" smtClean="0"/>
              <a:t>, além de melhores resultados no processo de reabilitação do doente.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 smtClean="0"/>
          </a:p>
        </p:txBody>
      </p:sp>
      <p:pic>
        <p:nvPicPr>
          <p:cNvPr id="29" name="Imagem 28" descr="mater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4981" y="1514347"/>
            <a:ext cx="2471654" cy="3295539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6630653" y="6014941"/>
            <a:ext cx="1357322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b="1" dirty="0" smtClean="0">
                <a:solidFill>
                  <a:srgbClr val="FF0000"/>
                </a:solidFill>
              </a:rPr>
              <a:t>Objetivo</a:t>
            </a:r>
          </a:p>
          <a:p>
            <a:pPr lvl="0" algn="just"/>
            <a:r>
              <a:rPr lang="pt-BR" sz="3200" dirty="0" smtClean="0"/>
              <a:t>        Mostrar a importância e versatilidade da reconstrução </a:t>
            </a:r>
            <a:r>
              <a:rPr lang="pt-BR" sz="3200" dirty="0" err="1" smtClean="0"/>
              <a:t>microcirúrgica</a:t>
            </a:r>
            <a:r>
              <a:rPr lang="pt-BR" sz="3200" dirty="0" smtClean="0"/>
              <a:t>.</a:t>
            </a:r>
          </a:p>
          <a:p>
            <a:pPr lvl="0" algn="just"/>
            <a:r>
              <a:rPr lang="pt-BR" sz="3200" dirty="0" smtClean="0"/>
              <a:t>        Mostrar um possível campo de atuação para o cirurgião vascular.</a:t>
            </a:r>
          </a:p>
          <a:p>
            <a:pPr lvl="0" algn="just"/>
            <a:r>
              <a:rPr lang="pt-BR" sz="3200" dirty="0" smtClean="0"/>
              <a:t>   </a:t>
            </a:r>
            <a:r>
              <a:rPr lang="pt-BR" sz="3200" dirty="0" smtClean="0"/>
              <a:t> </a:t>
            </a:r>
            <a:r>
              <a:rPr lang="pt-BR" sz="3200" dirty="0" smtClean="0"/>
              <a:t>Relatar resultados de 86 casos realizados no Hospital Regional do Oeste/ Chapecó </a:t>
            </a:r>
          </a:p>
          <a:p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1026" name="Picture 2" descr="http://www.tudosobrechapeco.net/images/noticias/65138/hro__grande__gran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301" y="1300033"/>
            <a:ext cx="4986921" cy="3143272"/>
          </a:xfrm>
          <a:prstGeom prst="rect">
            <a:avLst/>
          </a:prstGeom>
          <a:noFill/>
        </p:spPr>
      </p:pic>
      <p:sp>
        <p:nvSpPr>
          <p:cNvPr id="35" name="CaixaDeTexto 34"/>
          <p:cNvSpPr txBox="1"/>
          <p:nvPr/>
        </p:nvSpPr>
        <p:spPr>
          <a:xfrm>
            <a:off x="2914557" y="15301881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Microanastomose</a:t>
            </a:r>
            <a:endParaRPr lang="pt-BR" sz="24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74717" y="38447793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amedeirosvasc@gmail.com</a:t>
            </a:r>
            <a:endParaRPr lang="pt-BR" sz="3600" dirty="0"/>
          </a:p>
        </p:txBody>
      </p:sp>
      <p:sp>
        <p:nvSpPr>
          <p:cNvPr id="38" name="Retângulo 37"/>
          <p:cNvSpPr/>
          <p:nvPr/>
        </p:nvSpPr>
        <p:spPr>
          <a:xfrm>
            <a:off x="1342921" y="24803135"/>
            <a:ext cx="24931862" cy="285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Imagem 41" descr="anastomose 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5085" y="11658543"/>
            <a:ext cx="4691095" cy="3518322"/>
          </a:xfrm>
          <a:prstGeom prst="rect">
            <a:avLst/>
          </a:prstGeom>
        </p:spPr>
      </p:pic>
      <p:pic>
        <p:nvPicPr>
          <p:cNvPr id="43" name="Imagem 42" descr="cavidade oral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0639" y="17302145"/>
            <a:ext cx="4214842" cy="4214842"/>
          </a:xfrm>
          <a:prstGeom prst="rect">
            <a:avLst/>
          </a:prstGeom>
        </p:spPr>
      </p:pic>
      <p:pic>
        <p:nvPicPr>
          <p:cNvPr id="45" name="Imagem 44" descr="coxa 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5220192" y="11068739"/>
            <a:ext cx="5500727" cy="4108568"/>
          </a:xfrm>
          <a:prstGeom prst="rect">
            <a:avLst/>
          </a:prstGeom>
        </p:spPr>
      </p:pic>
      <p:pic>
        <p:nvPicPr>
          <p:cNvPr id="46" name="Imagem 45" descr="coxa area doadora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02553" y="11729981"/>
            <a:ext cx="4953035" cy="3714776"/>
          </a:xfrm>
          <a:prstGeom prst="rect">
            <a:avLst/>
          </a:prstGeom>
        </p:spPr>
      </p:pic>
      <p:pic>
        <p:nvPicPr>
          <p:cNvPr id="47" name="Imagem 46" descr="fibula 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301" y="11658543"/>
            <a:ext cx="4667282" cy="3500462"/>
          </a:xfrm>
          <a:prstGeom prst="rect">
            <a:avLst/>
          </a:prstGeom>
        </p:spPr>
      </p:pic>
      <p:pic>
        <p:nvPicPr>
          <p:cNvPr id="48" name="Imagem 47" descr="coxa po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346089" y="11729981"/>
            <a:ext cx="4986258" cy="3724304"/>
          </a:xfrm>
          <a:prstGeom prst="rect">
            <a:avLst/>
          </a:prstGeom>
        </p:spPr>
      </p:pic>
      <p:pic>
        <p:nvPicPr>
          <p:cNvPr id="49" name="Imagem 48" descr="fibula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59875" y="22159929"/>
            <a:ext cx="6191292" cy="4643470"/>
          </a:xfrm>
          <a:prstGeom prst="rect">
            <a:avLst/>
          </a:prstGeom>
        </p:spPr>
      </p:pic>
      <p:pic>
        <p:nvPicPr>
          <p:cNvPr id="51" name="Imagem 50" descr="IMG_618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14942930" y="16846728"/>
            <a:ext cx="4018389" cy="5357851"/>
          </a:xfrm>
          <a:prstGeom prst="rect">
            <a:avLst/>
          </a:prstGeom>
        </p:spPr>
      </p:pic>
      <p:pic>
        <p:nvPicPr>
          <p:cNvPr id="52" name="Imagem 51" descr="IMG_618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915613" y="17373583"/>
            <a:ext cx="3203894" cy="4271858"/>
          </a:xfrm>
          <a:prstGeom prst="rect">
            <a:avLst/>
          </a:prstGeom>
        </p:spPr>
      </p:pic>
      <p:pic>
        <p:nvPicPr>
          <p:cNvPr id="54" name="Imagem 53" descr="IMG_618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298463" y="17730773"/>
            <a:ext cx="4976847" cy="3732636"/>
          </a:xfrm>
          <a:prstGeom prst="rect">
            <a:avLst/>
          </a:prstGeom>
        </p:spPr>
      </p:pic>
      <p:pic>
        <p:nvPicPr>
          <p:cNvPr id="55" name="Imagem 54" descr="jejuno sentinel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845363" y="17730773"/>
            <a:ext cx="5269745" cy="3571900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2057301" y="10301221"/>
            <a:ext cx="10287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Reconstrução de cavidade oral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2200177" y="16373451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Reconstrução de face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914425" y="21874177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Reconstrução de </a:t>
            </a:r>
            <a:r>
              <a:rPr lang="pt-BR" sz="5400" b="1" dirty="0" err="1" smtClean="0">
                <a:solidFill>
                  <a:srgbClr val="FF0000"/>
                </a:solidFill>
              </a:rPr>
              <a:t>manbíbula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985863" y="27160589"/>
            <a:ext cx="104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Reconstrução em neurocirurgia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11129927" y="16373451"/>
            <a:ext cx="13073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Reconstrução do trato digestivo</a:t>
            </a:r>
          </a:p>
          <a:p>
            <a:endParaRPr lang="pt-BR" sz="5400" b="1" dirty="0">
              <a:solidFill>
                <a:srgbClr val="FF0000"/>
              </a:solidFill>
            </a:endParaRPr>
          </a:p>
        </p:txBody>
      </p:sp>
      <p:pic>
        <p:nvPicPr>
          <p:cNvPr id="62" name="Imagem 61" descr="02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201365" y="22159929"/>
            <a:ext cx="3500462" cy="4667282"/>
          </a:xfrm>
          <a:prstGeom prst="rect">
            <a:avLst/>
          </a:prstGeom>
        </p:spPr>
      </p:pic>
      <p:pic>
        <p:nvPicPr>
          <p:cNvPr id="63" name="Imagem 62" descr="IMG_248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10800000">
            <a:off x="2128739" y="22874309"/>
            <a:ext cx="5429288" cy="4071967"/>
          </a:xfrm>
          <a:prstGeom prst="rect">
            <a:avLst/>
          </a:prstGeom>
        </p:spPr>
      </p:pic>
      <p:pic>
        <p:nvPicPr>
          <p:cNvPr id="64" name="Imagem 63" descr="IMG_250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0800000">
            <a:off x="14987579" y="22231367"/>
            <a:ext cx="6286544" cy="4714909"/>
          </a:xfrm>
          <a:prstGeom prst="rect">
            <a:avLst/>
          </a:prstGeom>
        </p:spPr>
      </p:pic>
      <p:pic>
        <p:nvPicPr>
          <p:cNvPr id="65" name="Imagem 64" descr="IMG_319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5400000">
            <a:off x="7343713" y="23374375"/>
            <a:ext cx="4000528" cy="3000396"/>
          </a:xfrm>
          <a:prstGeom prst="rect">
            <a:avLst/>
          </a:prstGeom>
        </p:spPr>
      </p:pic>
      <p:cxnSp>
        <p:nvCxnSpPr>
          <p:cNvPr id="67" name="Conector reto 66"/>
          <p:cNvCxnSpPr/>
          <p:nvPr/>
        </p:nvCxnSpPr>
        <p:spPr>
          <a:xfrm>
            <a:off x="1985863" y="10015469"/>
            <a:ext cx="28360886" cy="7143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1914425" y="16302013"/>
            <a:ext cx="28360886" cy="7143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1914425" y="21802739"/>
            <a:ext cx="28360886" cy="7143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agem 71" descr="neuro 4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28739" y="28089283"/>
            <a:ext cx="5040277" cy="3780208"/>
          </a:xfrm>
          <a:prstGeom prst="rect">
            <a:avLst/>
          </a:prstGeom>
        </p:spPr>
      </p:pic>
      <p:pic>
        <p:nvPicPr>
          <p:cNvPr id="73" name="Imagem 72" descr="neuro 6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272275" y="28089283"/>
            <a:ext cx="5048285" cy="3786214"/>
          </a:xfrm>
          <a:prstGeom prst="rect">
            <a:avLst/>
          </a:prstGeom>
        </p:spPr>
      </p:pic>
      <p:pic>
        <p:nvPicPr>
          <p:cNvPr id="74" name="Imagem 73" descr="neuro3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487249" y="28089283"/>
            <a:ext cx="5072099" cy="3804074"/>
          </a:xfrm>
          <a:prstGeom prst="rect">
            <a:avLst/>
          </a:prstGeom>
        </p:spPr>
      </p:pic>
      <p:cxnSp>
        <p:nvCxnSpPr>
          <p:cNvPr id="75" name="Conector reto 74"/>
          <p:cNvCxnSpPr/>
          <p:nvPr/>
        </p:nvCxnSpPr>
        <p:spPr>
          <a:xfrm>
            <a:off x="1985863" y="27160589"/>
            <a:ext cx="28360886" cy="7143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Imagem 65" descr="coxa 33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844307" y="10372659"/>
            <a:ext cx="3848675" cy="5500725"/>
          </a:xfrm>
          <a:prstGeom prst="rect">
            <a:avLst/>
          </a:prstGeom>
        </p:spPr>
      </p:pic>
      <p:pic>
        <p:nvPicPr>
          <p:cNvPr id="76" name="Imagem 75" descr="IMG_2408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57301" y="17302145"/>
            <a:ext cx="3500462" cy="4235403"/>
          </a:xfrm>
          <a:prstGeom prst="rect">
            <a:avLst/>
          </a:prstGeom>
        </p:spPr>
      </p:pic>
      <p:sp>
        <p:nvSpPr>
          <p:cNvPr id="77" name="CaixaDeTexto 76"/>
          <p:cNvSpPr txBox="1"/>
          <p:nvPr/>
        </p:nvSpPr>
        <p:spPr>
          <a:xfrm>
            <a:off x="7486589" y="15301881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Microdoppler</a:t>
            </a:r>
            <a:r>
              <a:rPr lang="pt-BR" sz="2400" dirty="0" smtClean="0"/>
              <a:t> implantável</a:t>
            </a:r>
            <a:endParaRPr lang="pt-BR" sz="2400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11915745" y="15873385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Retalho lateral de coxa para reconstrução em </a:t>
            </a:r>
            <a:r>
              <a:rPr lang="pt-BR" sz="2400" dirty="0" err="1" smtClean="0"/>
              <a:t>glossectomia</a:t>
            </a:r>
            <a:r>
              <a:rPr lang="pt-BR" sz="2400" dirty="0" smtClean="0"/>
              <a:t> total</a:t>
            </a:r>
            <a:endParaRPr lang="pt-BR" sz="2400" dirty="0"/>
          </a:p>
        </p:txBody>
      </p:sp>
      <p:sp>
        <p:nvSpPr>
          <p:cNvPr id="79" name="CaixaDeTexto 78"/>
          <p:cNvSpPr txBox="1"/>
          <p:nvPr/>
        </p:nvSpPr>
        <p:spPr>
          <a:xfrm>
            <a:off x="21131247" y="15587633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Cicatriz de sítio doador</a:t>
            </a:r>
            <a:endParaRPr lang="pt-BR" sz="2400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26417659" y="15587633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30º </a:t>
            </a:r>
            <a:r>
              <a:rPr lang="pt-BR" sz="2400" dirty="0" err="1" smtClean="0"/>
              <a:t>Pós-operatório</a:t>
            </a:r>
            <a:endParaRPr lang="pt-BR" sz="2400" dirty="0"/>
          </a:p>
        </p:txBody>
      </p:sp>
      <p:sp>
        <p:nvSpPr>
          <p:cNvPr id="53" name="Retângulo 52"/>
          <p:cNvSpPr/>
          <p:nvPr/>
        </p:nvSpPr>
        <p:spPr>
          <a:xfrm>
            <a:off x="10844175" y="17230707"/>
            <a:ext cx="19502574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Retângulo 60"/>
          <p:cNvSpPr/>
          <p:nvPr/>
        </p:nvSpPr>
        <p:spPr>
          <a:xfrm>
            <a:off x="10701299" y="21302673"/>
            <a:ext cx="19716888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/>
          <p:cNvSpPr txBox="1"/>
          <p:nvPr/>
        </p:nvSpPr>
        <p:spPr>
          <a:xfrm>
            <a:off x="10844175" y="21374112"/>
            <a:ext cx="1928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Parede anterior da faringe              Jejuno  para esôfago cervical                                      Jejuno </a:t>
            </a:r>
            <a:r>
              <a:rPr lang="pt-BR" sz="2400" smtClean="0"/>
              <a:t>implantado                                                  </a:t>
            </a:r>
            <a:r>
              <a:rPr lang="pt-BR" sz="2400" smtClean="0"/>
              <a:t>Alça </a:t>
            </a:r>
            <a:r>
              <a:rPr lang="pt-BR" sz="2400" dirty="0" smtClean="0"/>
              <a:t>sentinela</a:t>
            </a:r>
            <a:endParaRPr lang="pt-BR" sz="2400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27917857" y="23017185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/>
            <a:r>
              <a:rPr lang="pt-BR" sz="2400" dirty="0" smtClean="0"/>
              <a:t>1. Marcação do retalho</a:t>
            </a:r>
          </a:p>
          <a:p>
            <a:pPr marL="457200" indent="-457200" algn="r"/>
            <a:r>
              <a:rPr lang="pt-BR" sz="2400" dirty="0" smtClean="0"/>
              <a:t>2. Defeito de mandíbula</a:t>
            </a:r>
          </a:p>
          <a:p>
            <a:pPr marL="457200" indent="-457200" algn="r"/>
            <a:r>
              <a:rPr lang="pt-BR" sz="2400" dirty="0" smtClean="0"/>
              <a:t>3 e 4. Colheita da fíbula</a:t>
            </a:r>
          </a:p>
          <a:p>
            <a:pPr marL="457200" indent="-457200" algn="r"/>
            <a:r>
              <a:rPr lang="pt-BR" sz="2400" dirty="0" smtClean="0"/>
              <a:t>5. Preparo do retalho</a:t>
            </a:r>
            <a:endParaRPr lang="pt-BR" sz="2400" dirty="0"/>
          </a:p>
        </p:txBody>
      </p:sp>
      <p:sp>
        <p:nvSpPr>
          <p:cNvPr id="83" name="Retângulo 82"/>
          <p:cNvSpPr/>
          <p:nvPr/>
        </p:nvSpPr>
        <p:spPr>
          <a:xfrm>
            <a:off x="1985863" y="26731961"/>
            <a:ext cx="26074870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83"/>
          <p:cNvSpPr/>
          <p:nvPr/>
        </p:nvSpPr>
        <p:spPr>
          <a:xfrm>
            <a:off x="11058489" y="22017053"/>
            <a:ext cx="16930806" cy="214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7" name="Conector reto 86"/>
          <p:cNvCxnSpPr/>
          <p:nvPr/>
        </p:nvCxnSpPr>
        <p:spPr>
          <a:xfrm>
            <a:off x="2057301" y="32161249"/>
            <a:ext cx="15859236" cy="1588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614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</dc:creator>
  <cp:lastModifiedBy>Alexandre Almeida Medeiros</cp:lastModifiedBy>
  <cp:revision>81</cp:revision>
  <dcterms:created xsi:type="dcterms:W3CDTF">2016-08-19T00:57:26Z</dcterms:created>
  <dcterms:modified xsi:type="dcterms:W3CDTF">2016-10-05T13:49:20Z</dcterms:modified>
</cp:coreProperties>
</file>